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38" y="180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E5210-F043-4D1D-B08E-4DE54E2D6CE6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92B60-3656-4B32-BA45-7C30054A8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00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CLIFFS:  No diving from cliffs due to large rocks/boulders under water line.  Air space from top to bottom off limits.  There have been several deaths caused from diving from the cliffs.</a:t>
            </a:r>
          </a:p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BRIDGE</a:t>
            </a:r>
            <a:r>
              <a:rPr lang="en-US" dirty="0"/>
              <a:t>:  No trying to walk or beat trains across.  No jumping or diving from railroad bridge due to water level fluctuating. </a:t>
            </a:r>
          </a:p>
          <a:p>
            <a:endParaRPr lang="en-US" dirty="0" smtClean="0"/>
          </a:p>
          <a:p>
            <a:r>
              <a:rPr lang="en-US" dirty="0" smtClean="0"/>
              <a:t>RIO </a:t>
            </a:r>
            <a:r>
              <a:rPr lang="en-US" dirty="0"/>
              <a:t>GRANDE:  No water activities on Rio Grand from the dam to the bridge </a:t>
            </a:r>
            <a:r>
              <a:rPr lang="en-US" dirty="0" smtClean="0"/>
              <a:t>area (13.2 miles), </a:t>
            </a:r>
            <a:r>
              <a:rPr lang="en-US" dirty="0"/>
              <a:t>due to Weir Dams.  Water flows over dam and creates undertows that keep pulling you back under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ESTABLISHMENTS: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Boccaccios</a:t>
            </a:r>
            <a:r>
              <a:rPr lang="en-US" baseline="0" dirty="0" smtClean="0"/>
              <a:t>, 615 E. Gibbs St/Thirteen Hundred Bar, 1300 Veteran’s Blvd/7</a:t>
            </a:r>
            <a:r>
              <a:rPr lang="en-US" baseline="30000" dirty="0" smtClean="0"/>
              <a:t>th</a:t>
            </a:r>
            <a:r>
              <a:rPr lang="en-US" baseline="0" dirty="0" smtClean="0"/>
              <a:t> Street Bar, 505 E 7</a:t>
            </a:r>
            <a:r>
              <a:rPr lang="en-US" baseline="30000" dirty="0" smtClean="0"/>
              <a:t>th</a:t>
            </a:r>
            <a:r>
              <a:rPr lang="en-US" baseline="0" dirty="0" smtClean="0"/>
              <a:t> Street.  Off-limits to help maintain the health, safety, welfare, morale and discipline of Armed Forces Personnel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27A79-1D12-4877-BFF0-4FB600BB788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17" y="2971803"/>
            <a:ext cx="1211718" cy="69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34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CLIFFS:  No diving from cliffs due to large rocks/boulders under water line.  Air space from top to bottom off limits.  There have been several deaths caused from diving from the cliffs.</a:t>
            </a:r>
          </a:p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BRIDGE</a:t>
            </a:r>
            <a:r>
              <a:rPr lang="en-US" dirty="0"/>
              <a:t>:  No trying to walk or beat trains across.  No jumping or diving from railroad bridge due to water level fluctuating. </a:t>
            </a:r>
          </a:p>
          <a:p>
            <a:endParaRPr lang="en-US" dirty="0" smtClean="0"/>
          </a:p>
          <a:p>
            <a:r>
              <a:rPr lang="en-US" dirty="0" smtClean="0"/>
              <a:t>RIO </a:t>
            </a:r>
            <a:r>
              <a:rPr lang="en-US" dirty="0"/>
              <a:t>GRANDE:  No water activities on Rio Grand from the dam to the bridge </a:t>
            </a:r>
            <a:r>
              <a:rPr lang="en-US" dirty="0" smtClean="0"/>
              <a:t>area (13.2 miles), </a:t>
            </a:r>
            <a:r>
              <a:rPr lang="en-US" dirty="0"/>
              <a:t>due to Weir Dams.  Water flows over dam and creates undertows that keep pulling you back under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ESTABLISHMENTS: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Boccaccios</a:t>
            </a:r>
            <a:r>
              <a:rPr lang="en-US" baseline="0" dirty="0" smtClean="0"/>
              <a:t>, 615 E. Gibbs St/Thirteen Hundred Bar, 1300 Veteran’s Blvd/7</a:t>
            </a:r>
            <a:r>
              <a:rPr lang="en-US" baseline="30000" dirty="0" smtClean="0"/>
              <a:t>th</a:t>
            </a:r>
            <a:r>
              <a:rPr lang="en-US" baseline="0" dirty="0" smtClean="0"/>
              <a:t> Street Bar, 505 E 7</a:t>
            </a:r>
            <a:r>
              <a:rPr lang="en-US" baseline="30000" dirty="0" smtClean="0"/>
              <a:t>th</a:t>
            </a:r>
            <a:r>
              <a:rPr lang="en-US" baseline="0" dirty="0" smtClean="0"/>
              <a:t> Street.  Off-limits to help maintain the health, safety, welfare, morale and discipline of Armed Forces Personnel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27A79-1D12-4877-BFF0-4FB600BB788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17" y="2971803"/>
            <a:ext cx="1211718" cy="69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91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10"/>
          <p:cNvGrpSpPr>
            <a:grpSpLocks/>
          </p:cNvGrpSpPr>
          <p:nvPr userDrawn="1"/>
        </p:nvGrpSpPr>
        <p:grpSpPr bwMode="auto">
          <a:xfrm>
            <a:off x="228600" y="1841502"/>
            <a:ext cx="5791200" cy="3789363"/>
            <a:chOff x="171450" y="1841500"/>
            <a:chExt cx="4343400" cy="3789363"/>
          </a:xfrm>
        </p:grpSpPr>
        <p:pic>
          <p:nvPicPr>
            <p:cNvPr id="23" name="Picture 1049" descr="chrmblue_st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1450" y="2058988"/>
              <a:ext cx="4343400" cy="357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052" descr="125ec-AETC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06575" y="1841500"/>
              <a:ext cx="1143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extBox 13"/>
          <p:cNvSpPr txBox="1"/>
          <p:nvPr userDrawn="1"/>
        </p:nvSpPr>
        <p:spPr bwMode="auto">
          <a:xfrm>
            <a:off x="2" y="8929"/>
            <a:ext cx="12192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2118" tIns="51058" rIns="102118" bIns="51058" anchor="ctr" anchorCtr="1"/>
          <a:lstStyle/>
          <a:p>
            <a:pPr algn="ctr" defTabSz="1021482" eaLnBrk="0" hangingPunct="0">
              <a:defRPr/>
            </a:pPr>
            <a:r>
              <a:rPr lang="en-US" sz="3795" b="1" kern="0" dirty="0">
                <a:solidFill>
                  <a:srgbClr val="000066"/>
                </a:solidFill>
                <a:latin typeface="Arial"/>
              </a:rPr>
              <a:t>Laughlin Air Force Base, Texas</a:t>
            </a:r>
          </a:p>
        </p:txBody>
      </p:sp>
      <p:sp>
        <p:nvSpPr>
          <p:cNvPr id="26" name="Title 17"/>
          <p:cNvSpPr>
            <a:spLocks noGrp="1"/>
          </p:cNvSpPr>
          <p:nvPr>
            <p:ph type="title"/>
          </p:nvPr>
        </p:nvSpPr>
        <p:spPr>
          <a:xfrm>
            <a:off x="6096000" y="2057401"/>
            <a:ext cx="5242560" cy="1265237"/>
          </a:xfrm>
          <a:prstGeom prst="rect">
            <a:avLst/>
          </a:prstGeom>
        </p:spPr>
        <p:txBody>
          <a:bodyPr lIns="103029" tIns="51514" rIns="103029" bIns="51514"/>
          <a:lstStyle>
            <a:lvl1pPr>
              <a:defRPr sz="3253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defTabSz="9309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53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Click to edit Master title style</a:t>
            </a:r>
            <a:endParaRPr kumimoji="0" lang="en-US" sz="3253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7" name="Subtitle 2"/>
          <p:cNvSpPr>
            <a:spLocks noGrp="1"/>
          </p:cNvSpPr>
          <p:nvPr>
            <p:ph type="subTitle" idx="1"/>
          </p:nvPr>
        </p:nvSpPr>
        <p:spPr>
          <a:xfrm>
            <a:off x="6351082" y="3657601"/>
            <a:ext cx="4824919" cy="1752600"/>
          </a:xfrm>
          <a:prstGeom prst="rect">
            <a:avLst/>
          </a:prstGeom>
        </p:spPr>
        <p:txBody>
          <a:bodyPr lIns="103029" tIns="51514" rIns="103029" bIns="51514"/>
          <a:lstStyle>
            <a:lvl1pPr>
              <a:buNone/>
              <a:defRPr sz="1898"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marL="0" marR="0" lvl="0" indent="0" defTabSz="9309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8" b="0" i="0" u="none" strike="noStrike" kern="0" cap="none" spc="0" normalizeH="0" baseline="0" noProof="0" dirty="0" smtClean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</a:rP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3031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929"/>
            <a:ext cx="12192000" cy="857250"/>
          </a:xfrm>
          <a:prstGeom prst="rect">
            <a:avLst/>
          </a:prstGeom>
        </p:spPr>
        <p:txBody>
          <a:bodyPr lIns="103029" tIns="51514" rIns="103029" bIns="51514" anchor="ctr"/>
          <a:lstStyle>
            <a:lvl1pPr>
              <a:defRPr sz="3795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54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91885" y="990600"/>
            <a:ext cx="11379200" cy="5029200"/>
          </a:xfrm>
          <a:prstGeom prst="rect">
            <a:avLst/>
          </a:prstGeom>
        </p:spPr>
        <p:txBody>
          <a:bodyPr lIns="94896" tIns="47448" rIns="94896" bIns="47448"/>
          <a:lstStyle/>
          <a:p>
            <a:pPr>
              <a:buFont typeface="Wingdings" panose="05000000000000000000" pitchFamily="2" charset="2"/>
              <a:buChar char="§"/>
            </a:pPr>
            <a:endParaRPr lang="en-US" sz="271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929"/>
            <a:ext cx="12192000" cy="857250"/>
          </a:xfrm>
          <a:prstGeom prst="rect">
            <a:avLst/>
          </a:prstGeom>
        </p:spPr>
        <p:txBody>
          <a:bodyPr lIns="103029" tIns="51514" rIns="103029" bIns="51514" anchor="ctr"/>
          <a:lstStyle>
            <a:lvl1pPr>
              <a:defRPr sz="3795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33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929"/>
            <a:ext cx="12192000" cy="857250"/>
          </a:xfrm>
          <a:prstGeom prst="rect">
            <a:avLst/>
          </a:prstGeom>
        </p:spPr>
        <p:txBody>
          <a:bodyPr lIns="103029" tIns="51514" rIns="103029" bIns="51514" anchor="ctr"/>
          <a:lstStyle>
            <a:lvl1pPr>
              <a:defRPr sz="3795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09599" y="991196"/>
            <a:ext cx="5384801" cy="5036343"/>
          </a:xfrm>
          <a:prstGeom prst="rect">
            <a:avLst/>
          </a:prstGeom>
        </p:spPr>
        <p:txBody>
          <a:bodyPr lIns="103029" tIns="51514" rIns="103029" bIns="51514"/>
          <a:lstStyle>
            <a:lvl1pPr>
              <a:defRPr sz="2801">
                <a:latin typeface="Arial" pitchFamily="34" charset="0"/>
                <a:cs typeface="Arial" pitchFamily="34" charset="0"/>
              </a:defRPr>
            </a:lvl1pPr>
            <a:lvl2pPr>
              <a:defRPr sz="2440">
                <a:latin typeface="Arial" pitchFamily="34" charset="0"/>
                <a:cs typeface="Arial" pitchFamily="34" charset="0"/>
              </a:defRPr>
            </a:lvl2pPr>
            <a:lvl3pPr>
              <a:defRPr sz="2078">
                <a:latin typeface="Arial" pitchFamily="34" charset="0"/>
                <a:cs typeface="Arial" pitchFamily="34" charset="0"/>
              </a:defRPr>
            </a:lvl3pPr>
            <a:lvl4pPr>
              <a:defRPr sz="1898">
                <a:latin typeface="Arial" pitchFamily="34" charset="0"/>
                <a:cs typeface="Arial" pitchFamily="34" charset="0"/>
              </a:defRPr>
            </a:lvl4pPr>
            <a:lvl5pPr>
              <a:defRPr sz="1898">
                <a:latin typeface="Arial" pitchFamily="34" charset="0"/>
                <a:cs typeface="Arial" pitchFamily="34" charset="0"/>
              </a:defRPr>
            </a:lvl5pPr>
            <a:lvl6pPr>
              <a:defRPr sz="1898"/>
            </a:lvl6pPr>
            <a:lvl7pPr>
              <a:defRPr sz="1898"/>
            </a:lvl7pPr>
            <a:lvl8pPr>
              <a:defRPr sz="1898"/>
            </a:lvl8pPr>
            <a:lvl9pPr>
              <a:defRPr sz="189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91196"/>
            <a:ext cx="5384801" cy="5036343"/>
          </a:xfrm>
          <a:prstGeom prst="rect">
            <a:avLst/>
          </a:prstGeom>
        </p:spPr>
        <p:txBody>
          <a:bodyPr lIns="103029" tIns="51514" rIns="103029" bIns="51514"/>
          <a:lstStyle>
            <a:lvl1pPr>
              <a:defRPr sz="2801">
                <a:latin typeface="Arial" pitchFamily="34" charset="0"/>
                <a:cs typeface="Arial" pitchFamily="34" charset="0"/>
              </a:defRPr>
            </a:lvl1pPr>
            <a:lvl2pPr>
              <a:defRPr sz="2440">
                <a:latin typeface="Arial" pitchFamily="34" charset="0"/>
                <a:cs typeface="Arial" pitchFamily="34" charset="0"/>
              </a:defRPr>
            </a:lvl2pPr>
            <a:lvl3pPr>
              <a:defRPr sz="2078">
                <a:latin typeface="Arial" pitchFamily="34" charset="0"/>
                <a:cs typeface="Arial" pitchFamily="34" charset="0"/>
              </a:defRPr>
            </a:lvl3pPr>
            <a:lvl4pPr>
              <a:defRPr sz="1898">
                <a:latin typeface="Arial" pitchFamily="34" charset="0"/>
                <a:cs typeface="Arial" pitchFamily="34" charset="0"/>
              </a:defRPr>
            </a:lvl4pPr>
            <a:lvl5pPr>
              <a:defRPr sz="1898">
                <a:latin typeface="Arial" pitchFamily="34" charset="0"/>
                <a:cs typeface="Arial" pitchFamily="34" charset="0"/>
              </a:defRPr>
            </a:lvl5pPr>
            <a:lvl6pPr>
              <a:defRPr sz="1898"/>
            </a:lvl6pPr>
            <a:lvl7pPr>
              <a:defRPr sz="1898"/>
            </a:lvl7pPr>
            <a:lvl8pPr>
              <a:defRPr sz="1898"/>
            </a:lvl8pPr>
            <a:lvl9pPr>
              <a:defRPr sz="189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7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ttp://www.laughlin.af.mil/shared/media/ggallery/hires/AFG-070124-02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1668" y="977058"/>
            <a:ext cx="6688667" cy="490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857250"/>
          </a:xfrm>
          <a:prstGeom prst="rect">
            <a:avLst/>
          </a:prstGeom>
        </p:spPr>
        <p:txBody>
          <a:bodyPr lIns="94896" tIns="47448" rIns="94896" bIns="47448" anchor="ctr"/>
          <a:lstStyle>
            <a:lvl1pPr>
              <a:defRPr sz="3795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54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1" y="73154"/>
            <a:ext cx="1097280" cy="7592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44398"/>
            <a:ext cx="1059312" cy="82296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" y="6192119"/>
            <a:ext cx="12192000" cy="594589"/>
          </a:xfrm>
          <a:prstGeom prst="rect">
            <a:avLst/>
          </a:prstGeom>
          <a:noFill/>
        </p:spPr>
        <p:txBody>
          <a:bodyPr wrap="square" lIns="93095" tIns="46547" rIns="93095" bIns="46547" rtlCol="0" anchor="ctr">
            <a:spAutoFit/>
          </a:bodyPr>
          <a:lstStyle/>
          <a:p>
            <a:pPr algn="ctr" defTabSz="930970"/>
            <a:r>
              <a:rPr lang="en-US" sz="3253" b="1" i="1" spc="-102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OF THE FLY, FIGHT AND WIN!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914400"/>
            <a:ext cx="12192000" cy="0"/>
          </a:xfrm>
          <a:prstGeom prst="line">
            <a:avLst/>
          </a:prstGeom>
          <a:ln w="76200">
            <a:gradFill flip="none" rotWithShape="1">
              <a:gsLst>
                <a:gs pos="100000">
                  <a:srgbClr val="000099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09600" y="6096000"/>
            <a:ext cx="10972801" cy="0"/>
          </a:xfrm>
          <a:prstGeom prst="line">
            <a:avLst/>
          </a:prstGeom>
          <a:ln w="76200"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78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30970" rtl="0" eaLnBrk="1" latinLnBrk="0" hangingPunct="1">
        <a:spcBef>
          <a:spcPct val="0"/>
        </a:spcBef>
        <a:buNone/>
        <a:defRPr sz="45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114" indent="-349114" algn="l" defTabSz="930970" rtl="0" eaLnBrk="1" latinLnBrk="0" hangingPunct="1">
        <a:spcBef>
          <a:spcPct val="20000"/>
        </a:spcBef>
        <a:buFont typeface="Arial" pitchFamily="34" charset="0"/>
        <a:buChar char="•"/>
        <a:defRPr sz="3253" kern="1200">
          <a:solidFill>
            <a:schemeClr val="tx1"/>
          </a:solidFill>
          <a:latin typeface="+mn-lt"/>
          <a:ea typeface="+mn-ea"/>
          <a:cs typeface="+mn-cs"/>
        </a:defRPr>
      </a:lvl1pPr>
      <a:lvl2pPr marL="756413" indent="-290928" algn="l" defTabSz="930970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63713" indent="-232743" algn="l" defTabSz="930970" rtl="0" eaLnBrk="1" latinLnBrk="0" hangingPunct="1">
        <a:spcBef>
          <a:spcPct val="20000"/>
        </a:spcBef>
        <a:buFont typeface="Arial" pitchFamily="34" charset="0"/>
        <a:buChar char="•"/>
        <a:defRPr sz="2440" kern="1200">
          <a:solidFill>
            <a:schemeClr val="tx1"/>
          </a:solidFill>
          <a:latin typeface="+mn-lt"/>
          <a:ea typeface="+mn-ea"/>
          <a:cs typeface="+mn-cs"/>
        </a:defRPr>
      </a:lvl3pPr>
      <a:lvl4pPr marL="1629198" indent="-232743" algn="l" defTabSz="930970" rtl="0" eaLnBrk="1" latinLnBrk="0" hangingPunct="1">
        <a:spcBef>
          <a:spcPct val="20000"/>
        </a:spcBef>
        <a:buFont typeface="Arial" pitchFamily="34" charset="0"/>
        <a:buChar char="–"/>
        <a:defRPr sz="2078" kern="1200">
          <a:solidFill>
            <a:schemeClr val="tx1"/>
          </a:solidFill>
          <a:latin typeface="+mn-lt"/>
          <a:ea typeface="+mn-ea"/>
          <a:cs typeface="+mn-cs"/>
        </a:defRPr>
      </a:lvl4pPr>
      <a:lvl5pPr marL="2094684" indent="-232743" algn="l" defTabSz="930970" rtl="0" eaLnBrk="1" latinLnBrk="0" hangingPunct="1">
        <a:spcBef>
          <a:spcPct val="20000"/>
        </a:spcBef>
        <a:buFont typeface="Arial" pitchFamily="34" charset="0"/>
        <a:buChar char="»"/>
        <a:defRPr sz="2078" kern="1200">
          <a:solidFill>
            <a:schemeClr val="tx1"/>
          </a:solidFill>
          <a:latin typeface="+mn-lt"/>
          <a:ea typeface="+mn-ea"/>
          <a:cs typeface="+mn-cs"/>
        </a:defRPr>
      </a:lvl5pPr>
      <a:lvl6pPr marL="2560169" indent="-232743" algn="l" defTabSz="930970" rtl="0" eaLnBrk="1" latinLnBrk="0" hangingPunct="1">
        <a:spcBef>
          <a:spcPct val="20000"/>
        </a:spcBef>
        <a:buFont typeface="Arial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6pPr>
      <a:lvl7pPr marL="3025654" indent="-232743" algn="l" defTabSz="930970" rtl="0" eaLnBrk="1" latinLnBrk="0" hangingPunct="1">
        <a:spcBef>
          <a:spcPct val="20000"/>
        </a:spcBef>
        <a:buFont typeface="Arial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7pPr>
      <a:lvl8pPr marL="3491139" indent="-232743" algn="l" defTabSz="930970" rtl="0" eaLnBrk="1" latinLnBrk="0" hangingPunct="1">
        <a:spcBef>
          <a:spcPct val="20000"/>
        </a:spcBef>
        <a:buFont typeface="Arial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8pPr>
      <a:lvl9pPr marL="3956625" indent="-232743" algn="l" defTabSz="930970" rtl="0" eaLnBrk="1" latinLnBrk="0" hangingPunct="1">
        <a:spcBef>
          <a:spcPct val="20000"/>
        </a:spcBef>
        <a:buFont typeface="Arial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0970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65485" algn="l" defTabSz="930970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30970" algn="l" defTabSz="930970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396456" algn="l" defTabSz="930970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861941" algn="l" defTabSz="930970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327426" algn="l" defTabSz="930970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792911" algn="l" defTabSz="930970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258397" algn="l" defTabSz="930970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723882" algn="l" defTabSz="930970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92" dirty="0"/>
              <a:t>Local </a:t>
            </a:r>
            <a:r>
              <a:rPr lang="en-US" sz="2892" dirty="0" smtClean="0"/>
              <a:t>Off-Limits </a:t>
            </a:r>
            <a:r>
              <a:rPr lang="en-US" sz="2892" dirty="0"/>
              <a:t>Establishments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37052" y="1113260"/>
            <a:ext cx="4998107" cy="2600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30970"/>
            <a:r>
              <a:rPr lang="en-US" sz="3200" b="1" u="sng" dirty="0">
                <a:solidFill>
                  <a:prstClr val="black"/>
                </a:solidFill>
              </a:rPr>
              <a:t>Establishments </a:t>
            </a:r>
            <a:r>
              <a:rPr lang="en-US" sz="3200" b="1" u="sng" dirty="0" smtClean="0">
                <a:solidFill>
                  <a:prstClr val="black"/>
                </a:solidFill>
              </a:rPr>
              <a:t>Permanently Off-Limits </a:t>
            </a:r>
          </a:p>
          <a:p>
            <a:pPr algn="ctr" defTabSz="930970"/>
            <a:r>
              <a:rPr lang="en-US" sz="3200" b="1" u="sng" dirty="0" smtClean="0">
                <a:solidFill>
                  <a:prstClr val="black"/>
                </a:solidFill>
              </a:rPr>
              <a:t>To Armed Forces Personnel (Del Rio, TX)</a:t>
            </a:r>
            <a:endParaRPr lang="en-US" sz="3200" b="1" u="sng" dirty="0">
              <a:solidFill>
                <a:prstClr val="black"/>
              </a:solidFill>
            </a:endParaRPr>
          </a:p>
          <a:p>
            <a:pPr defTabSz="930970"/>
            <a:endParaRPr lang="en-US" sz="3200" b="1" u="sng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41" y="3543924"/>
            <a:ext cx="3366640" cy="25221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07" y="1759591"/>
            <a:ext cx="1372186" cy="1828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449" y="3543924"/>
            <a:ext cx="3171891" cy="23774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50" y="1257924"/>
            <a:ext cx="3047057" cy="2286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837765" y="1113260"/>
            <a:ext cx="455407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1300 Bar (1300 Veteran’s Blvd.)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Located at the Whispering Palms Motel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55492" y="5228060"/>
            <a:ext cx="455407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Boccaccio (615 E. Gibbs St.)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Located next to Little </a:t>
            </a:r>
            <a:r>
              <a:rPr lang="en-US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Ceasars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Pizza and Wing Stop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32527" y="4359983"/>
            <a:ext cx="520357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7th Street Pub (505 E. 7th St.)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Located near intersection of Veteran’s Blvd and Seventh St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78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92" dirty="0"/>
              <a:t>Local </a:t>
            </a:r>
            <a:r>
              <a:rPr lang="en-US" sz="2892" dirty="0" smtClean="0"/>
              <a:t>Off-Limits </a:t>
            </a:r>
            <a:r>
              <a:rPr lang="en-US" sz="2892" dirty="0"/>
              <a:t>Establishments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79312" y="1023612"/>
            <a:ext cx="61362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30970"/>
            <a:r>
              <a:rPr lang="en-US" sz="2400" b="1" u="sng" dirty="0">
                <a:solidFill>
                  <a:prstClr val="black"/>
                </a:solidFill>
              </a:rPr>
              <a:t>Establishments </a:t>
            </a:r>
            <a:r>
              <a:rPr lang="en-US" sz="2400" b="1" u="sng" dirty="0" smtClean="0">
                <a:solidFill>
                  <a:prstClr val="black"/>
                </a:solidFill>
              </a:rPr>
              <a:t>Permanently Off-Limits </a:t>
            </a:r>
          </a:p>
          <a:p>
            <a:pPr algn="ctr" defTabSz="930970"/>
            <a:r>
              <a:rPr lang="en-US" sz="2400" b="1" u="sng" dirty="0" smtClean="0">
                <a:solidFill>
                  <a:prstClr val="black"/>
                </a:solidFill>
              </a:rPr>
              <a:t>To Armed Forces Personnel</a:t>
            </a:r>
          </a:p>
          <a:p>
            <a:pPr algn="ctr" defTabSz="930970"/>
            <a:r>
              <a:rPr lang="en-US" sz="2400" b="1" u="sng" dirty="0" smtClean="0">
                <a:solidFill>
                  <a:prstClr val="black"/>
                </a:solidFill>
              </a:rPr>
              <a:t>San Antonio, TX </a:t>
            </a:r>
          </a:p>
          <a:p>
            <a:pPr algn="ctr" defTabSz="930970"/>
            <a:endParaRPr lang="en-US" sz="2200" b="1" u="sng" dirty="0">
              <a:solidFill>
                <a:prstClr val="black"/>
              </a:solidFill>
            </a:endParaRPr>
          </a:p>
          <a:p>
            <a:pPr algn="ctr" defTabSz="930970"/>
            <a:endParaRPr lang="en-US" sz="2200" dirty="0">
              <a:solidFill>
                <a:prstClr val="black"/>
              </a:solidFill>
            </a:endParaRPr>
          </a:p>
          <a:p>
            <a:pPr defTabSz="930970"/>
            <a:endParaRPr lang="en-US" sz="2200" b="1" u="sng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7516" y="2537012"/>
            <a:ext cx="9538447" cy="301621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 defTabSz="930970"/>
            <a:r>
              <a:rPr lang="en-US" sz="2400" b="1" u="sng" dirty="0">
                <a:solidFill>
                  <a:prstClr val="black"/>
                </a:solidFill>
              </a:rPr>
              <a:t>Cracker Box Palace</a:t>
            </a:r>
          </a:p>
          <a:p>
            <a:pPr algn="ctr" defTabSz="930970"/>
            <a:r>
              <a:rPr lang="en-US" dirty="0">
                <a:solidFill>
                  <a:prstClr val="black"/>
                </a:solidFill>
              </a:rPr>
              <a:t>622 West </a:t>
            </a:r>
            <a:r>
              <a:rPr lang="en-US" dirty="0" smtClean="0">
                <a:solidFill>
                  <a:prstClr val="black"/>
                </a:solidFill>
              </a:rPr>
              <a:t>Hildebrand Ave.</a:t>
            </a:r>
            <a:endParaRPr lang="en-US" dirty="0">
              <a:solidFill>
                <a:prstClr val="black"/>
              </a:solidFill>
            </a:endParaRPr>
          </a:p>
          <a:p>
            <a:pPr algn="ctr" defTabSz="930970"/>
            <a:endParaRPr lang="en-US" sz="2400" b="1" u="sng" dirty="0" smtClean="0">
              <a:solidFill>
                <a:prstClr val="black"/>
              </a:solidFill>
            </a:endParaRPr>
          </a:p>
          <a:p>
            <a:pPr algn="ctr" defTabSz="930970"/>
            <a:r>
              <a:rPr lang="en-US" sz="2400" b="1" u="sng" dirty="0" smtClean="0">
                <a:solidFill>
                  <a:prstClr val="black"/>
                </a:solidFill>
              </a:rPr>
              <a:t>Planet </a:t>
            </a:r>
            <a:r>
              <a:rPr lang="en-US" sz="2400" b="1" u="sng" dirty="0">
                <a:solidFill>
                  <a:prstClr val="black"/>
                </a:solidFill>
              </a:rPr>
              <a:t>K</a:t>
            </a:r>
          </a:p>
          <a:p>
            <a:pPr algn="ctr" defTabSz="930970"/>
            <a:r>
              <a:rPr lang="en-US" dirty="0">
                <a:solidFill>
                  <a:prstClr val="black"/>
                </a:solidFill>
              </a:rPr>
              <a:t>5619 </a:t>
            </a:r>
            <a:r>
              <a:rPr lang="en-US" dirty="0" smtClean="0">
                <a:solidFill>
                  <a:prstClr val="black"/>
                </a:solidFill>
              </a:rPr>
              <a:t>Evers Rd.</a:t>
            </a:r>
            <a:endParaRPr lang="en-US" dirty="0">
              <a:solidFill>
                <a:prstClr val="black"/>
              </a:solidFill>
            </a:endParaRPr>
          </a:p>
          <a:p>
            <a:pPr algn="ctr" defTabSz="930970"/>
            <a:r>
              <a:rPr lang="en-US" dirty="0">
                <a:solidFill>
                  <a:prstClr val="black"/>
                </a:solidFill>
              </a:rPr>
              <a:t>1015 East </a:t>
            </a:r>
            <a:r>
              <a:rPr lang="en-US" dirty="0" smtClean="0">
                <a:solidFill>
                  <a:prstClr val="black"/>
                </a:solidFill>
              </a:rPr>
              <a:t>Mulberry Ave.</a:t>
            </a:r>
            <a:endParaRPr lang="en-US" dirty="0">
              <a:solidFill>
                <a:prstClr val="black"/>
              </a:solidFill>
            </a:endParaRPr>
          </a:p>
          <a:p>
            <a:pPr algn="ctr" defTabSz="930970"/>
            <a:r>
              <a:rPr lang="en-US" dirty="0">
                <a:solidFill>
                  <a:prstClr val="black"/>
                </a:solidFill>
              </a:rPr>
              <a:t>2803 Goliad </a:t>
            </a:r>
            <a:r>
              <a:rPr lang="en-US" dirty="0" smtClean="0">
                <a:solidFill>
                  <a:prstClr val="black"/>
                </a:solidFill>
              </a:rPr>
              <a:t>Rd.</a:t>
            </a:r>
            <a:endParaRPr lang="en-US" dirty="0">
              <a:solidFill>
                <a:prstClr val="black"/>
              </a:solidFill>
            </a:endParaRPr>
          </a:p>
          <a:p>
            <a:pPr algn="ctr" defTabSz="930970"/>
            <a:r>
              <a:rPr lang="en-US" dirty="0">
                <a:solidFill>
                  <a:prstClr val="black"/>
                </a:solidFill>
              </a:rPr>
              <a:t>2138 Austin </a:t>
            </a:r>
            <a:r>
              <a:rPr lang="en-US" dirty="0" smtClean="0">
                <a:solidFill>
                  <a:prstClr val="black"/>
                </a:solidFill>
              </a:rPr>
              <a:t>Hwy</a:t>
            </a:r>
          </a:p>
          <a:p>
            <a:pPr algn="ctr" defTabSz="930970"/>
            <a:r>
              <a:rPr lang="en-US" sz="1400" dirty="0" smtClean="0">
                <a:solidFill>
                  <a:prstClr val="black"/>
                </a:solidFill>
              </a:rPr>
              <a:t>**All Atascosa, Bandera, Bexar, Comal, Guadalupe, Kendall, Medina and Wilson County Locations**</a:t>
            </a:r>
            <a:endParaRPr lang="en-US" sz="1400" dirty="0">
              <a:solidFill>
                <a:prstClr val="black"/>
              </a:solidFill>
            </a:endParaRPr>
          </a:p>
          <a:p>
            <a:pPr algn="ctr" defTabSz="930970"/>
            <a:r>
              <a:rPr lang="en-US" sz="2400" b="1" u="sng" dirty="0" smtClean="0">
                <a:solidFill>
                  <a:prstClr val="black"/>
                </a:solidFill>
              </a:rPr>
              <a:t>Players </a:t>
            </a:r>
            <a:r>
              <a:rPr lang="en-US" sz="2400" b="1" u="sng" dirty="0">
                <a:solidFill>
                  <a:prstClr val="black"/>
                </a:solidFill>
              </a:rPr>
              <a:t>Club of San Antonio</a:t>
            </a:r>
          </a:p>
          <a:p>
            <a:pPr algn="ctr" defTabSz="930970"/>
            <a:r>
              <a:rPr lang="en-US" dirty="0">
                <a:solidFill>
                  <a:prstClr val="black"/>
                </a:solidFill>
              </a:rPr>
              <a:t>11431 Perrin </a:t>
            </a:r>
            <a:r>
              <a:rPr lang="en-US" dirty="0" err="1" smtClean="0">
                <a:solidFill>
                  <a:prstClr val="black"/>
                </a:solidFill>
              </a:rPr>
              <a:t>Beitel</a:t>
            </a:r>
            <a:r>
              <a:rPr lang="en-US" dirty="0" smtClean="0">
                <a:solidFill>
                  <a:prstClr val="black"/>
                </a:solidFill>
              </a:rPr>
              <a:t> Rd.</a:t>
            </a:r>
            <a:endParaRPr lang="en-US" dirty="0">
              <a:solidFill>
                <a:prstClr val="black"/>
              </a:solidFill>
            </a:endParaRPr>
          </a:p>
          <a:p>
            <a:pPr algn="ctr" defTabSz="930970"/>
            <a:endParaRPr lang="en-US" sz="2400" b="1" u="sng" dirty="0" smtClean="0">
              <a:solidFill>
                <a:prstClr val="black"/>
              </a:solidFill>
            </a:endParaRPr>
          </a:p>
          <a:p>
            <a:pPr algn="ctr" defTabSz="930970"/>
            <a:r>
              <a:rPr lang="en-US" sz="2400" b="1" u="sng" dirty="0" smtClean="0">
                <a:solidFill>
                  <a:prstClr val="black"/>
                </a:solidFill>
              </a:rPr>
              <a:t>MJM </a:t>
            </a:r>
            <a:r>
              <a:rPr lang="en-US" sz="2400" b="1" u="sng" dirty="0" err="1">
                <a:solidFill>
                  <a:prstClr val="black"/>
                </a:solidFill>
              </a:rPr>
              <a:t>Autohaus</a:t>
            </a:r>
            <a:endParaRPr lang="en-US" sz="2400" b="1" u="sng" dirty="0">
              <a:solidFill>
                <a:prstClr val="black"/>
              </a:solidFill>
            </a:endParaRPr>
          </a:p>
          <a:p>
            <a:pPr algn="ctr" defTabSz="930970"/>
            <a:r>
              <a:rPr lang="en-US" dirty="0">
                <a:solidFill>
                  <a:prstClr val="black"/>
                </a:solidFill>
              </a:rPr>
              <a:t>10740 </a:t>
            </a:r>
            <a:r>
              <a:rPr lang="en-US" dirty="0" err="1">
                <a:solidFill>
                  <a:prstClr val="black"/>
                </a:solidFill>
              </a:rPr>
              <a:t>Hillpoint</a:t>
            </a:r>
            <a:r>
              <a:rPr lang="en-US" dirty="0">
                <a:solidFill>
                  <a:prstClr val="black"/>
                </a:solidFill>
              </a:rPr>
              <a:t> #4</a:t>
            </a:r>
          </a:p>
          <a:p>
            <a:pPr algn="ctr" defTabSz="930970"/>
            <a:endParaRPr lang="en-US" sz="2400" b="1" u="sng" dirty="0" smtClean="0">
              <a:solidFill>
                <a:prstClr val="black"/>
              </a:solidFill>
            </a:endParaRPr>
          </a:p>
          <a:p>
            <a:pPr algn="ctr" defTabSz="930970"/>
            <a:r>
              <a:rPr lang="en-US" sz="2400" b="1" u="sng" dirty="0" smtClean="0">
                <a:solidFill>
                  <a:prstClr val="black"/>
                </a:solidFill>
              </a:rPr>
              <a:t>VIP </a:t>
            </a:r>
            <a:r>
              <a:rPr lang="en-US" sz="2400" b="1" u="sng" dirty="0">
                <a:solidFill>
                  <a:prstClr val="black"/>
                </a:solidFill>
              </a:rPr>
              <a:t>Spa</a:t>
            </a:r>
          </a:p>
          <a:p>
            <a:pPr algn="ctr" defTabSz="930970"/>
            <a:r>
              <a:rPr lang="en-US" dirty="0">
                <a:solidFill>
                  <a:prstClr val="black"/>
                </a:solidFill>
              </a:rPr>
              <a:t>6136 Bandera </a:t>
            </a:r>
            <a:r>
              <a:rPr lang="en-US" dirty="0" smtClean="0">
                <a:solidFill>
                  <a:prstClr val="black"/>
                </a:solidFill>
              </a:rPr>
              <a:t>Rd.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8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430</Words>
  <Application>Microsoft Office PowerPoint</Application>
  <PresentationFormat>Widescreen</PresentationFormat>
  <Paragraphs>47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Times New Roman</vt:lpstr>
      <vt:lpstr>Wingdings</vt:lpstr>
      <vt:lpstr>1_Office Theme</vt:lpstr>
      <vt:lpstr>Local Off-Limits Establishments</vt:lpstr>
      <vt:lpstr>Local Off-Limits Establishments</vt:lpstr>
    </vt:vector>
  </TitlesOfParts>
  <Company>U.S. Air Force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PENLAND, JOHN M SMSgt USAF AETC 47 CS/CEM</dc:creator>
  <cp:lastModifiedBy>WEAVER, JEFFREY R SSgt USAF AETC 47 SFS/S2I</cp:lastModifiedBy>
  <cp:revision>10</cp:revision>
  <dcterms:created xsi:type="dcterms:W3CDTF">2017-03-02T22:03:12Z</dcterms:created>
  <dcterms:modified xsi:type="dcterms:W3CDTF">2017-10-05T17:44:01Z</dcterms:modified>
</cp:coreProperties>
</file>